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90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F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3200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expertix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274320" y="9144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 S.A.S. BIC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74320" y="1417320"/>
            <a:ext cx="274320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600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3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 DE GESTIÓN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74320" y="192024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BIC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274320" y="288036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D6EED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2025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274320" y="420624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Vigencia: Enero – Diciembre 2025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Publicado: Mayo 2026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114800" y="4572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 de Beneficio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Interés Colectivo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114800" y="1463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Tercer informe consecutivo elaborado bajo el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 Sistema B – Ley 1901 de 2018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NIT: 901.599.300-4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0" y="2651760"/>
            <a:ext cx="2286000" cy="1371600"/>
          </a:xfrm>
          <a:prstGeom prst="rect">
            <a:avLst/>
          </a:prstGeom>
          <a:solidFill>
            <a:srgbClr val="1E7C3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114800" y="26974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PUNTAJE BIA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30632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46.4</a:t>
            </a:r>
            <a:endParaRPr lang="en-US" sz="4400" dirty="0"/>
          </a:p>
        </p:txBody>
      </p:sp>
      <p:sp>
        <p:nvSpPr>
          <p:cNvPr id="15" name="Shape 13"/>
          <p:cNvSpPr/>
          <p:nvPr/>
        </p:nvSpPr>
        <p:spPr>
          <a:xfrm>
            <a:off x="6675120" y="2651760"/>
            <a:ext cx="2286000" cy="1371600"/>
          </a:xfrm>
          <a:prstGeom prst="rect">
            <a:avLst/>
          </a:prstGeom>
          <a:solidFill>
            <a:srgbClr val="1A3A24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675120" y="26974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COMPLETION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FORMULARIO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675120" y="30632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100%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4114800" y="46634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E9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www.expertixbi.com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CONTENIDO DEL INFORME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60120"/>
            <a:ext cx="4114800" cy="1143000"/>
          </a:xfrm>
          <a:prstGeom prst="rect">
            <a:avLst/>
          </a:prstGeom>
          <a:solidFill>
            <a:srgbClr val="F0FAF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960120"/>
            <a:ext cx="502920" cy="11430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23444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60120" y="1033272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 e Introducción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0120" y="1435608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Propósito del reporte BIC 2025 bajo Ley 1901/2018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846320" y="960120"/>
            <a:ext cx="4114800" cy="1143000"/>
          </a:xfrm>
          <a:prstGeom prst="rect">
            <a:avLst/>
          </a:prstGeom>
          <a:solidFill>
            <a:srgbClr val="F5F5F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46320" y="960120"/>
            <a:ext cx="502920" cy="11430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0" y="123444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440680" y="1033272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Dimensiones BIC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40680" y="1435608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dimensiones: Negocio, Gobierno, Laboral, Ambiental, Comunidad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2286000"/>
            <a:ext cx="4114800" cy="1143000"/>
          </a:xfrm>
          <a:prstGeom prst="rect">
            <a:avLst/>
          </a:prstGeom>
          <a:solidFill>
            <a:srgbClr val="F0FAF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65760" y="2286000"/>
            <a:ext cx="502920" cy="11430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16" name="Text 14"/>
          <p:cNvSpPr/>
          <p:nvPr/>
        </p:nvSpPr>
        <p:spPr>
          <a:xfrm>
            <a:off x="365760" y="256032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960120" y="2359152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por Dimensión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60120" y="2761488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Logros, brechas y proyecciones 2026 por dimensión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846320" y="2286000"/>
            <a:ext cx="4114800" cy="1143000"/>
          </a:xfrm>
          <a:prstGeom prst="rect">
            <a:avLst/>
          </a:prstGeom>
          <a:solidFill>
            <a:srgbClr val="F5F5F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846320" y="2286000"/>
            <a:ext cx="502920" cy="11430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21" name="Text 19"/>
          <p:cNvSpPr/>
          <p:nvPr/>
        </p:nvSpPr>
        <p:spPr>
          <a:xfrm>
            <a:off x="4846320" y="256032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440680" y="2359152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Sistema B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40680" y="2761488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Puntaje BIA 46.4, áreas de impacto y scores detallados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82881" y="3666744"/>
            <a:ext cx="4114800" cy="1143000"/>
          </a:xfrm>
          <a:prstGeom prst="rect">
            <a:avLst/>
          </a:prstGeom>
          <a:solidFill>
            <a:srgbClr val="F0FAF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65760" y="3611880"/>
            <a:ext cx="502920" cy="11430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26" name="Text 24"/>
          <p:cNvSpPr/>
          <p:nvPr/>
        </p:nvSpPr>
        <p:spPr>
          <a:xfrm>
            <a:off x="365760" y="388620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960120" y="3685032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de </a:t>
            </a:r>
            <a:r>
              <a:rPr lang="en-US" sz="1300" b="1" dirty="0" err="1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Objetivos</a:t>
            </a:r>
            <a:r>
              <a:rPr lang="en-US" sz="13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2026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60120" y="4087368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</a:t>
            </a:r>
            <a:r>
              <a:rPr lang="en-US" sz="1000" dirty="0" err="1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metas</a:t>
            </a: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concretas</a:t>
            </a: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</a:t>
            </a:r>
            <a:r>
              <a:rPr lang="en-US" sz="1000" dirty="0" err="1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plazos</a:t>
            </a: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000" dirty="0" err="1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responsables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846320" y="388620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01. OBJETIVO E INTRODUCCIÓN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023360" cy="3566160"/>
          </a:xfrm>
          <a:prstGeom prst="rect">
            <a:avLst/>
          </a:prstGeom>
          <a:solidFill>
            <a:srgbClr val="F0FAF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023360" cy="4572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9601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 LEGAL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146304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cumplimiento al Artículo 6 de la Ley 1901 de 2018 y el Artículo 2.2.2.63.4 del Decreto 2046 de 2019, presentando los resultados e impactos generados durante la vigencia 2025 en las cinco dimensiones BIC.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 utilizado: Sistema B (Circular Externa 100-000003 de 2021 – Supersociedades).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es el tercer reporte anual consecutivo de EXPERTIX BI SAS BIC.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5F5F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63440" y="914400"/>
            <a:ext cx="4206240" cy="457200"/>
          </a:xfrm>
          <a:prstGeom prst="rect">
            <a:avLst/>
          </a:prstGeom>
          <a:solidFill>
            <a:srgbClr val="2E9E4F"/>
          </a:solidFill>
          <a:ln/>
        </p:spPr>
      </p:sp>
      <p:sp>
        <p:nvSpPr>
          <p:cNvPr id="10" name="Text 8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INTRODUCCIÓN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754880" y="146304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EXPERTIX BI SAS BIC mantenemos la convicción de que el crecimiento empresarial debe generar valor más allá del resultado económico.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2025 fue un año de sostenimiento operativo y fortalecimiento interno. Reconocemos que la promesa de impacto social y comercial requiere acciones más contundentes en 2026.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informe presenta con total transparencia los logros, compromisos pendientes y aprendizajes del año.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74320" y="480060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www.expertixbi.com  |  NIT: 901.599.300-4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02. LAS 5 DIMENSIONES BIC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65176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651760" cy="438912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00584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101498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65760" y="1490472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Prácticas de comercio justo y proveedores con criterios ESG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154680" y="960120"/>
            <a:ext cx="265176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960120"/>
            <a:ext cx="2651760" cy="43891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1" name="Text 9"/>
          <p:cNvSpPr/>
          <p:nvPr/>
        </p:nvSpPr>
        <p:spPr>
          <a:xfrm>
            <a:off x="3154680" y="100584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11880" y="101498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Gobierno Corporativo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246120" y="1490472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Misión y valores expresados en todos los documentos corporativos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035040" y="960120"/>
            <a:ext cx="265176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035040" y="960120"/>
            <a:ext cx="2651760" cy="438912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16" name="Text 14"/>
          <p:cNvSpPr/>
          <p:nvPr/>
        </p:nvSpPr>
        <p:spPr>
          <a:xfrm>
            <a:off x="6035040" y="100584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92240" y="101498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Prácticas Laborales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126480" y="1490472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Flexibilidad laboral, teletrabajo sin afectar remuneración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600200" y="2971800"/>
            <a:ext cx="265176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600200" y="2971800"/>
            <a:ext cx="2651760" cy="438912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1" name="Text 19"/>
          <p:cNvSpPr/>
          <p:nvPr/>
        </p:nvSpPr>
        <p:spPr>
          <a:xfrm>
            <a:off x="1600200" y="301752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057400" y="302666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Prácticas Ambientales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691640" y="3502152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eficientes y transporte sostenible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480560" y="2971800"/>
            <a:ext cx="265176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480560" y="2971800"/>
            <a:ext cx="2651760" cy="438912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26" name="Text 24"/>
          <p:cNvSpPr/>
          <p:nvPr/>
        </p:nvSpPr>
        <p:spPr>
          <a:xfrm>
            <a:off x="4480560" y="301752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37760" y="302666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Prácticas con la Comunidad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0" y="3502152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Empleo para población estructuralmente desempleada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74320" y="480060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www.expertixbi.com  |  NIT: 901.599.300-4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03. RESULTADOS POR DIMENSIÓN 2025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914400"/>
          <a:ext cx="8595360" cy="39319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Dimensión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C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Logros 2025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C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Estado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C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</a:rPr>
                        <a:t>Modelo de Negocio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Continuidad política de proveedores ESG. Sin clientes adquiridos.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E65100"/>
                          </a:solidFill>
                        </a:rPr>
                        <a:t>Parcial ⚠️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</a:rPr>
                        <a:t>Gobierno Corporativo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A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Misión y visión difundidas. Comité ESG en diseño.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A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E7C39"/>
                          </a:solidFill>
                        </a:rPr>
                        <a:t>Cumplido ✅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</a:rPr>
                        <a:t>Prácticas Laborales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100% remoto sostenido. Reglamento actualizado. Sin nuevas contrataciones.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E7C39"/>
                          </a:solidFill>
                        </a:rPr>
                        <a:t>Cumplido ✅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</a:rPr>
                        <a:t>Prácticas Ambientales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A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Cargador solar activo. Sin nuevas iniciativas ejecutadas.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A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E65100"/>
                          </a:solidFill>
                        </a:rPr>
                        <a:t>Parcial ⚠️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</a:rPr>
                        <a:t>Prácticas con la Comunidad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Programa de alfabetización digital sin ejecución presencial (3er año).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D0021B"/>
                          </a:solidFill>
                        </a:rPr>
                        <a:t>Pendiente 🔴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4632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www.expertixbi.com  |  NIT: 901.599.300-4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04. RESULTADOS SISTEMA B — PUNTAJE GENERAL</a:t>
            </a:r>
            <a:endParaRPr lang="en-US" sz="2000" dirty="0"/>
          </a:p>
        </p:txBody>
      </p:sp>
      <p:pic>
        <p:nvPicPr>
          <p:cNvPr id="4" name="Image 0" descr="/mnt/user-data/uploads/1780269599013_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4320" y="868680"/>
            <a:ext cx="8595360" cy="1920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2926080"/>
            <a:ext cx="160020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274320" y="2926080"/>
            <a:ext cx="1600200" cy="3200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7" name="Text 4"/>
          <p:cNvSpPr/>
          <p:nvPr/>
        </p:nvSpPr>
        <p:spPr>
          <a:xfrm>
            <a:off x="274320" y="2944368"/>
            <a:ext cx="1600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274320" y="329184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E7C39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46.4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274320" y="4206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puntos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2011680" y="2926080"/>
            <a:ext cx="160020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011680" y="2926080"/>
            <a:ext cx="1600200" cy="320040"/>
          </a:xfrm>
          <a:prstGeom prst="rect">
            <a:avLst/>
          </a:prstGeom>
          <a:solidFill>
            <a:srgbClr val="2E9E4F"/>
          </a:solidFill>
          <a:ln/>
        </p:spPr>
      </p:sp>
      <p:sp>
        <p:nvSpPr>
          <p:cNvPr id="12" name="Text 9"/>
          <p:cNvSpPr/>
          <p:nvPr/>
        </p:nvSpPr>
        <p:spPr>
          <a:xfrm>
            <a:off x="2011680" y="2944368"/>
            <a:ext cx="1600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2011680" y="329184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E9E4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30.9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2011680" y="4206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puntos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749040" y="2926080"/>
            <a:ext cx="160020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749040" y="2926080"/>
            <a:ext cx="1600200" cy="32004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7" name="Text 14"/>
          <p:cNvSpPr/>
          <p:nvPr/>
        </p:nvSpPr>
        <p:spPr>
          <a:xfrm>
            <a:off x="3749040" y="2944368"/>
            <a:ext cx="1600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IBM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3749040" y="329184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565C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12.0</a:t>
            </a:r>
            <a:endParaRPr lang="en-US" sz="3400" dirty="0"/>
          </a:p>
        </p:txBody>
      </p:sp>
      <p:sp>
        <p:nvSpPr>
          <p:cNvPr id="19" name="Text 16"/>
          <p:cNvSpPr/>
          <p:nvPr/>
        </p:nvSpPr>
        <p:spPr>
          <a:xfrm>
            <a:off x="3749040" y="4206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puntos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5486400" y="2926080"/>
            <a:ext cx="160020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486400" y="2926080"/>
            <a:ext cx="1600200" cy="320040"/>
          </a:xfrm>
          <a:prstGeom prst="rect">
            <a:avLst/>
          </a:prstGeom>
          <a:solidFill>
            <a:srgbClr val="444444"/>
          </a:solidFill>
          <a:ln/>
        </p:spPr>
      </p:sp>
      <p:sp>
        <p:nvSpPr>
          <p:cNvPr id="22" name="Text 19"/>
          <p:cNvSpPr/>
          <p:nvPr/>
        </p:nvSpPr>
        <p:spPr>
          <a:xfrm>
            <a:off x="5486400" y="2944368"/>
            <a:ext cx="1600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N/A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5486400" y="329184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44444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3.5</a:t>
            </a:r>
            <a:endParaRPr lang="en-US" sz="3400" dirty="0"/>
          </a:p>
        </p:txBody>
      </p:sp>
      <p:sp>
        <p:nvSpPr>
          <p:cNvPr id="24" name="Text 21"/>
          <p:cNvSpPr/>
          <p:nvPr/>
        </p:nvSpPr>
        <p:spPr>
          <a:xfrm>
            <a:off x="5486400" y="4206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puntos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7223760" y="2926080"/>
            <a:ext cx="1600200" cy="1691640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223760" y="2926080"/>
            <a:ext cx="1600200" cy="32004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27" name="Text 24"/>
          <p:cNvSpPr/>
          <p:nvPr/>
        </p:nvSpPr>
        <p:spPr>
          <a:xfrm>
            <a:off x="7223760" y="2944368"/>
            <a:ext cx="1600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COMPLETION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7223760" y="329184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651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100%</a:t>
            </a:r>
            <a:endParaRPr lang="en-US" sz="3400" dirty="0"/>
          </a:p>
        </p:txBody>
      </p:sp>
      <p:sp>
        <p:nvSpPr>
          <p:cNvPr id="29" name="Text 26"/>
          <p:cNvSpPr/>
          <p:nvPr/>
        </p:nvSpPr>
        <p:spPr>
          <a:xfrm>
            <a:off x="7223760" y="4206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274320" y="480060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Portal oficial B Lab – Evaluación de Impacto B (BIA) | Año fiscal: 31 Dic 2025 | Completion: 100%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04. RESULTADOS SISTEMA B — ÁREAS DE IMPACTO</a:t>
            </a:r>
            <a:endParaRPr lang="en-US" sz="2000" dirty="0"/>
          </a:p>
        </p:txBody>
      </p:sp>
      <p:pic>
        <p:nvPicPr>
          <p:cNvPr id="4" name="Image 0" descr="/mnt/user-data/uploads/1780269606554_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4320" y="868680"/>
            <a:ext cx="4389120" cy="4069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937760" y="868680"/>
            <a:ext cx="3977640" cy="41148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6" name="Text 3"/>
          <p:cNvSpPr/>
          <p:nvPr/>
        </p:nvSpPr>
        <p:spPr>
          <a:xfrm>
            <a:off x="4937760" y="88696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Área de Impacto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583680" y="886968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680960" y="886968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937760" y="1280160"/>
            <a:ext cx="3977640" cy="621792"/>
          </a:xfrm>
          <a:prstGeom prst="rect">
            <a:avLst/>
          </a:prstGeom>
          <a:solidFill>
            <a:srgbClr val="F8F8F8"/>
          </a:solidFill>
          <a:ln/>
        </p:spPr>
      </p:sp>
      <p:sp>
        <p:nvSpPr>
          <p:cNvPr id="10" name="Shape 7"/>
          <p:cNvSpPr/>
          <p:nvPr/>
        </p:nvSpPr>
        <p:spPr>
          <a:xfrm>
            <a:off x="4937760" y="1280160"/>
            <a:ext cx="109728" cy="62179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1" name="Text 8"/>
          <p:cNvSpPr/>
          <p:nvPr/>
        </p:nvSpPr>
        <p:spPr>
          <a:xfrm>
            <a:off x="5102352" y="139903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583680" y="1353312"/>
            <a:ext cx="1097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65C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17.7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680960" y="1444752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19/19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937760" y="1938528"/>
            <a:ext cx="3977640" cy="6217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2"/>
          <p:cNvSpPr/>
          <p:nvPr/>
        </p:nvSpPr>
        <p:spPr>
          <a:xfrm>
            <a:off x="4937760" y="1938528"/>
            <a:ext cx="109728" cy="621792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16" name="Text 13"/>
          <p:cNvSpPr/>
          <p:nvPr/>
        </p:nvSpPr>
        <p:spPr>
          <a:xfrm>
            <a:off x="5102352" y="20574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583680" y="2011680"/>
            <a:ext cx="1097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A1B9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16.8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680960" y="210312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23/23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937760" y="2596896"/>
            <a:ext cx="3977640" cy="621792"/>
          </a:xfrm>
          <a:prstGeom prst="rect">
            <a:avLst/>
          </a:prstGeom>
          <a:solidFill>
            <a:srgbClr val="F8F8F8"/>
          </a:solidFill>
          <a:ln/>
        </p:spPr>
      </p:sp>
      <p:sp>
        <p:nvSpPr>
          <p:cNvPr id="20" name="Shape 17"/>
          <p:cNvSpPr/>
          <p:nvPr/>
        </p:nvSpPr>
        <p:spPr>
          <a:xfrm>
            <a:off x="4937760" y="2596896"/>
            <a:ext cx="109728" cy="621792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1" name="Text 18"/>
          <p:cNvSpPr/>
          <p:nvPr/>
        </p:nvSpPr>
        <p:spPr>
          <a:xfrm>
            <a:off x="5102352" y="2715768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583680" y="2670048"/>
            <a:ext cx="1097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E7D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8.7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7680960" y="2761488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13/13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937760" y="3255264"/>
            <a:ext cx="3977640" cy="6217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2"/>
          <p:cNvSpPr/>
          <p:nvPr/>
        </p:nvSpPr>
        <p:spPr>
          <a:xfrm>
            <a:off x="4937760" y="3255264"/>
            <a:ext cx="109728" cy="621792"/>
          </a:xfrm>
          <a:prstGeom prst="rect">
            <a:avLst/>
          </a:prstGeom>
          <a:solidFill>
            <a:srgbClr val="00838F"/>
          </a:solidFill>
          <a:ln/>
        </p:spPr>
      </p:sp>
      <p:sp>
        <p:nvSpPr>
          <p:cNvPr id="26" name="Text 23"/>
          <p:cNvSpPr/>
          <p:nvPr/>
        </p:nvSpPr>
        <p:spPr>
          <a:xfrm>
            <a:off x="5102352" y="33741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583680" y="3328416"/>
            <a:ext cx="1097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838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3.1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7680960" y="3419856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33/33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937760" y="3913632"/>
            <a:ext cx="3977640" cy="621792"/>
          </a:xfrm>
          <a:prstGeom prst="rect">
            <a:avLst/>
          </a:prstGeom>
          <a:solidFill>
            <a:srgbClr val="F8F8F8"/>
          </a:solidFill>
          <a:ln/>
        </p:spPr>
      </p:sp>
      <p:sp>
        <p:nvSpPr>
          <p:cNvPr id="30" name="Shape 27"/>
          <p:cNvSpPr/>
          <p:nvPr/>
        </p:nvSpPr>
        <p:spPr>
          <a:xfrm>
            <a:off x="4937760" y="3913632"/>
            <a:ext cx="109728" cy="621792"/>
          </a:xfrm>
          <a:prstGeom prst="rect">
            <a:avLst/>
          </a:prstGeom>
          <a:solidFill>
            <a:srgbClr val="757575"/>
          </a:solidFill>
          <a:ln/>
        </p:spPr>
      </p:sp>
      <p:sp>
        <p:nvSpPr>
          <p:cNvPr id="31" name="Text 28"/>
          <p:cNvSpPr/>
          <p:nvPr/>
        </p:nvSpPr>
        <p:spPr>
          <a:xfrm>
            <a:off x="5102352" y="4032504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6583680" y="3986784"/>
            <a:ext cx="1097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5757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0.0</a:t>
            </a:r>
            <a:endParaRPr lang="en-US" sz="2200" dirty="0"/>
          </a:p>
        </p:txBody>
      </p:sp>
      <p:sp>
        <p:nvSpPr>
          <p:cNvPr id="33" name="Text 30"/>
          <p:cNvSpPr/>
          <p:nvPr/>
        </p:nvSpPr>
        <p:spPr>
          <a:xfrm>
            <a:off x="7680960" y="4078224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50/50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937760" y="4572000"/>
            <a:ext cx="3977640" cy="36576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5" name="Text 32"/>
          <p:cNvSpPr/>
          <p:nvPr/>
        </p:nvSpPr>
        <p:spPr>
          <a:xfrm>
            <a:off x="4937760" y="4590288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OVERALL SCORE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7498080" y="459028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46.4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274320" y="4956048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Portal oficial B Lab – BIA | Año fiscal: 31 Dic 2025 | Todas las áreas: 100% respondidas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05. PLAN DE OBJETIVOS 2026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114800" cy="1261872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502920" cy="1261872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252728"/>
            <a:ext cx="502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566160" y="914400"/>
            <a:ext cx="822960" cy="384048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8" name="Text 6"/>
          <p:cNvSpPr/>
          <p:nvPr/>
        </p:nvSpPr>
        <p:spPr>
          <a:xfrm>
            <a:off x="3566160" y="9601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Q1-Q2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8680" y="98755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7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 activos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137160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Adquirir mínimo 3 clientes pagos con MRR comprobable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0" y="914400"/>
            <a:ext cx="4114800" cy="1261872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914400"/>
            <a:ext cx="502920" cy="1261872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13" name="Text 11"/>
          <p:cNvSpPr/>
          <p:nvPr/>
        </p:nvSpPr>
        <p:spPr>
          <a:xfrm>
            <a:off x="4754880" y="1252728"/>
            <a:ext cx="502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8046720" y="914400"/>
            <a:ext cx="822960" cy="384048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15" name="Text 13"/>
          <p:cNvSpPr/>
          <p:nvPr/>
        </p:nvSpPr>
        <p:spPr>
          <a:xfrm>
            <a:off x="8046720" y="9601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349240" y="98755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A1B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Comunidad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349240" y="137160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Ejecutar mínimo 2 talleres presenciales de alfabetización digital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74320" y="2331720"/>
            <a:ext cx="4114800" cy="1261872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2331720"/>
            <a:ext cx="502920" cy="126187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0" name="Text 18"/>
          <p:cNvSpPr/>
          <p:nvPr/>
        </p:nvSpPr>
        <p:spPr>
          <a:xfrm>
            <a:off x="274320" y="2670048"/>
            <a:ext cx="502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566160" y="2331720"/>
            <a:ext cx="822960" cy="384048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2" name="Text 20"/>
          <p:cNvSpPr/>
          <p:nvPr/>
        </p:nvSpPr>
        <p:spPr>
          <a:xfrm>
            <a:off x="3566160" y="237744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68680" y="240487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 Score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68680" y="278892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Completar autoevaluación BIA y superar 75 puntos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2331720"/>
            <a:ext cx="4114800" cy="1261872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54880" y="2331720"/>
            <a:ext cx="502920" cy="1261872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7" name="Text 25"/>
          <p:cNvSpPr/>
          <p:nvPr/>
        </p:nvSpPr>
        <p:spPr>
          <a:xfrm>
            <a:off x="4754880" y="2670048"/>
            <a:ext cx="502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8046720" y="2331720"/>
            <a:ext cx="822960" cy="384048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9" name="Text 27"/>
          <p:cNvSpPr/>
          <p:nvPr/>
        </p:nvSpPr>
        <p:spPr>
          <a:xfrm>
            <a:off x="8046720" y="237744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349240" y="240487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Ambiente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349240" y="278892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Sembrar 15 árboles + política de consumo responsable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3749040"/>
            <a:ext cx="4114800" cy="1261872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274320" y="3749040"/>
            <a:ext cx="502920" cy="1261872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34" name="Text 32"/>
          <p:cNvSpPr/>
          <p:nvPr/>
        </p:nvSpPr>
        <p:spPr>
          <a:xfrm>
            <a:off x="274320" y="4087368"/>
            <a:ext cx="502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200" dirty="0"/>
          </a:p>
        </p:txBody>
      </p:sp>
      <p:sp>
        <p:nvSpPr>
          <p:cNvPr id="35" name="Shape 33"/>
          <p:cNvSpPr/>
          <p:nvPr/>
        </p:nvSpPr>
        <p:spPr>
          <a:xfrm>
            <a:off x="3566160" y="3749040"/>
            <a:ext cx="822960" cy="384048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36" name="Text 34"/>
          <p:cNvSpPr/>
          <p:nvPr/>
        </p:nvSpPr>
        <p:spPr>
          <a:xfrm>
            <a:off x="3566160" y="379476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868680" y="382219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Talento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68680" y="420624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Vincular al menos 1 colaborador formal bajo contrato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754880" y="3749040"/>
            <a:ext cx="4114800" cy="1261872"/>
          </a:xfrm>
          <a:prstGeom prst="rect">
            <a:avLst/>
          </a:prstGeom>
          <a:solidFill>
            <a:srgbClr val="F8F8F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4754880" y="3749040"/>
            <a:ext cx="502920" cy="1261872"/>
          </a:xfrm>
          <a:prstGeom prst="rect">
            <a:avLst/>
          </a:prstGeom>
          <a:solidFill>
            <a:srgbClr val="00838F"/>
          </a:solidFill>
          <a:ln/>
        </p:spPr>
      </p:sp>
      <p:sp>
        <p:nvSpPr>
          <p:cNvPr id="41" name="Text 39"/>
          <p:cNvSpPr/>
          <p:nvPr/>
        </p:nvSpPr>
        <p:spPr>
          <a:xfrm>
            <a:off x="4754880" y="4087368"/>
            <a:ext cx="502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2200" dirty="0"/>
          </a:p>
        </p:txBody>
      </p:sp>
      <p:sp>
        <p:nvSpPr>
          <p:cNvPr id="42" name="Shape 40"/>
          <p:cNvSpPr/>
          <p:nvPr/>
        </p:nvSpPr>
        <p:spPr>
          <a:xfrm>
            <a:off x="8046720" y="3749040"/>
            <a:ext cx="822960" cy="384048"/>
          </a:xfrm>
          <a:prstGeom prst="rect">
            <a:avLst/>
          </a:prstGeom>
          <a:solidFill>
            <a:srgbClr val="00838F"/>
          </a:solidFill>
          <a:ln/>
        </p:spPr>
      </p:sp>
      <p:sp>
        <p:nvSpPr>
          <p:cNvPr id="43" name="Text 41"/>
          <p:cNvSpPr/>
          <p:nvPr/>
        </p:nvSpPr>
        <p:spPr>
          <a:xfrm>
            <a:off x="8046720" y="379476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349240" y="382219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83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Expansión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5349240" y="420624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Iniciar operaciones en al menos 1 país fuera de Colombia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274320" y="484632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www.expertixbi.com  |  NIT: 901.599.300-4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F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1E7C39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743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expertix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274320" y="8686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 S.A.S. BIC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13716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CONCLUSIONES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2025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74320" y="4663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6E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www.expertixbi.com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49040" y="914400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51960" y="93268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ética sólida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251960" y="1243584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años consecutivos de reporte BIC formal bajo Ley 1901/2018.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749040" y="1664208"/>
            <a:ext cx="5120640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49040" y="1719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251960" y="17373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 responsable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51960" y="20482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Modalidad 100% remota, política ESG de proveedores, reglamento laboral actualizado.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749040" y="2468880"/>
            <a:ext cx="5120640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49040" y="2523744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251960" y="254203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Brecha comercial crítica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251960" y="285292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clientes activos en tres años. Prioridad absoluta para 2026: adquirir mínimo 3 clientes pagos.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749040" y="3273552"/>
            <a:ext cx="5120640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49040" y="3328416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251960" y="3346704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comunitario pendiente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251960" y="3657600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 de alfabetización digital sin ejecución presencial por 3er año consecutivo.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749040" y="4078224"/>
            <a:ext cx="5120640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133088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📈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251960" y="415137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 2025: 46.4 pts | 100% completado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251960" y="446227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 oficial año fiscal 31 Dic 2025. Evolución: 54.0 (2023) → 68.1 (2024) → 46.4 (2025). Governance lidera con 17.7 pts.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769</Words>
  <Application>Microsoft Office PowerPoint</Application>
  <PresentationFormat>Presentación en pantalla (16:9)</PresentationFormat>
  <Paragraphs>185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de Gestión BIC 2025</dc:title>
  <dc:subject>PptxGenJS Presentation</dc:subject>
  <dc:creator>EXPERTIX BI SAS BIC</dc:creator>
  <cp:lastModifiedBy>Carolina Ramírez Naranjo</cp:lastModifiedBy>
  <cp:revision>2</cp:revision>
  <dcterms:created xsi:type="dcterms:W3CDTF">2026-06-01T01:58:39Z</dcterms:created>
  <dcterms:modified xsi:type="dcterms:W3CDTF">2026-06-01T02:01:39Z</dcterms:modified>
</cp:coreProperties>
</file>